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7" r:id="rId3"/>
    <p:sldId id="270" r:id="rId4"/>
    <p:sldId id="271" r:id="rId5"/>
    <p:sldId id="259" r:id="rId6"/>
    <p:sldId id="273" r:id="rId7"/>
    <p:sldId id="274" r:id="rId8"/>
    <p:sldId id="260" r:id="rId9"/>
    <p:sldId id="261" r:id="rId10"/>
    <p:sldId id="262" r:id="rId11"/>
    <p:sldId id="263" r:id="rId12"/>
    <p:sldId id="264" r:id="rId13"/>
    <p:sldId id="265" r:id="rId14"/>
    <p:sldId id="268" r:id="rId1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C48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128" d="100"/>
          <a:sy n="128" d="100"/>
        </p:scale>
        <p:origin x="-1784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17CDE-E91F-D348-A70E-2B7B84391936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DC939A-4F4D-2448-A36A-75AA145DADF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260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nb-NO" smtClean="0"/>
              <a:t>Click to edit Master text styles</a:t>
            </a:r>
          </a:p>
          <a:p>
            <a:pPr lvl="1"/>
            <a:r>
              <a:rPr lang="nb-NO" smtClean="0"/>
              <a:t>Second level</a:t>
            </a:r>
          </a:p>
          <a:p>
            <a:pPr lvl="2"/>
            <a:r>
              <a:rPr lang="nb-NO" smtClean="0"/>
              <a:t>Third level</a:t>
            </a:r>
          </a:p>
          <a:p>
            <a:pPr lvl="3"/>
            <a:r>
              <a:rPr lang="nb-NO" smtClean="0"/>
              <a:t>Fourth level</a:t>
            </a:r>
          </a:p>
          <a:p>
            <a:pPr lvl="4"/>
            <a:r>
              <a:rPr lang="nb-NO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nb-NO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nb-NO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b-NO" dirty="0" err="1" smtClean="0"/>
              <a:t>Click</a:t>
            </a:r>
            <a:r>
              <a:rPr lang="nb-NO" dirty="0" smtClean="0"/>
              <a:t> to </a:t>
            </a:r>
            <a:r>
              <a:rPr lang="nb-NO" dirty="0" err="1" smtClean="0"/>
              <a:t>edit</a:t>
            </a:r>
            <a:r>
              <a:rPr lang="nb-NO" dirty="0" smtClean="0"/>
              <a:t> Master </a:t>
            </a:r>
            <a:r>
              <a:rPr lang="nb-NO" dirty="0" err="1" smtClean="0"/>
              <a:t>text</a:t>
            </a:r>
            <a:r>
              <a:rPr lang="nb-NO" dirty="0" smtClean="0"/>
              <a:t> </a:t>
            </a:r>
            <a:r>
              <a:rPr lang="nb-NO" dirty="0" err="1" smtClean="0"/>
              <a:t>styles</a:t>
            </a:r>
            <a:endParaRPr lang="nb-NO" dirty="0" smtClean="0"/>
          </a:p>
          <a:p>
            <a:pPr lvl="1"/>
            <a:r>
              <a:rPr lang="nb-NO" dirty="0" err="1" smtClean="0"/>
              <a:t>Second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2"/>
            <a:r>
              <a:rPr lang="nb-NO" dirty="0" err="1" smtClean="0"/>
              <a:t>Third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3"/>
            <a:r>
              <a:rPr lang="nb-NO" dirty="0" err="1" smtClean="0"/>
              <a:t>Fourth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nb-NO" dirty="0" smtClean="0"/>
          </a:p>
          <a:p>
            <a:pPr lvl="4"/>
            <a:r>
              <a:rPr lang="nb-NO" dirty="0" err="1" smtClean="0"/>
              <a:t>Fifth</a:t>
            </a:r>
            <a:r>
              <a:rPr lang="nb-NO" dirty="0" smtClean="0"/>
              <a:t> </a:t>
            </a:r>
            <a:r>
              <a:rPr lang="nb-NO" dirty="0" err="1" smtClean="0"/>
              <a:t>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AAEA4C-2FC0-8F41-AA8D-DA93A16F9072}" type="datetimeFigureOut">
              <a:rPr lang="en-US" smtClean="0"/>
              <a:pPr/>
              <a:t>08/10/2012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CD94F7-D147-CA40-93E7-50391147F072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3000" b="1" dirty="0" smtClean="0"/>
              <a:t>What's next</a:t>
            </a:r>
            <a:endParaRPr lang="en-US" sz="3000" b="1" dirty="0"/>
          </a:p>
        </p:txBody>
      </p:sp>
      <p:pic>
        <p:nvPicPr>
          <p:cNvPr id="4" name="Picture 9" descr="CEES-brukket-sort"/>
          <p:cNvPicPr>
            <a:picLocks noChangeAspect="1" noChangeArrowheads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/>
          <a:stretch>
            <a:fillRect/>
          </a:stretch>
        </p:blipFill>
        <p:spPr bwMode="auto">
          <a:xfrm>
            <a:off x="0" y="5714809"/>
            <a:ext cx="2040759" cy="11431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NSC_logo_original_RGB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82701" y="385114"/>
            <a:ext cx="5578598" cy="1187389"/>
          </a:xfrm>
          <a:prstGeom prst="rect">
            <a:avLst/>
          </a:prstGeom>
        </p:spPr>
      </p:pic>
      <p:pic>
        <p:nvPicPr>
          <p:cNvPr id="7" name="Picture 6" descr="uio-logo-web.jp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2400" y="5486400"/>
            <a:ext cx="1371600" cy="1371600"/>
          </a:xfrm>
          <a:prstGeom prst="rect">
            <a:avLst/>
          </a:prstGeom>
        </p:spPr>
      </p:pic>
      <p:sp>
        <p:nvSpPr>
          <p:cNvPr id="8" name="Subtitle 7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JCVI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4875" y="1600200"/>
            <a:ext cx="6969376" cy="39432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95307" y="5941497"/>
            <a:ext cx="6391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dirty="0" smtClean="0"/>
              <a:t>http://</a:t>
            </a:r>
            <a:r>
              <a:rPr lang="en-US" dirty="0" err="1" smtClean="0"/>
              <a:t>www.jcvi.org/cms/research/projects/annotation</a:t>
            </a:r>
            <a:r>
              <a:rPr lang="en-US" dirty="0" smtClean="0"/>
              <a:t>-service/</a:t>
            </a:r>
            <a:endParaRPr lang="en-US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RATT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1499" y="1417637"/>
            <a:ext cx="6850531" cy="43524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2051499" y="5941497"/>
            <a:ext cx="283923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ratt.sourceforge.net</a:t>
            </a:r>
            <a:r>
              <a:rPr lang="en-US" dirty="0" smtClean="0"/>
              <a:t>/</a:t>
            </a:r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genomes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Amount of data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Compute power</a:t>
            </a:r>
          </a:p>
          <a:p>
            <a:r>
              <a:rPr lang="en-US" sz="2400" dirty="0" smtClean="0">
                <a:sym typeface="Wingdings"/>
              </a:rPr>
              <a:t>	</a:t>
            </a:r>
            <a:r>
              <a:rPr lang="en-US" sz="2400" dirty="0" err="1" smtClean="0">
                <a:sym typeface="Wingdings"/>
              </a:rPr>
              <a:t></a:t>
            </a:r>
            <a:r>
              <a:rPr lang="en-US" sz="2400" dirty="0" smtClean="0">
                <a:sym typeface="Wingdings"/>
              </a:rPr>
              <a:t> parallelization</a:t>
            </a:r>
            <a:endParaRPr lang="en-US" sz="2400" dirty="0" smtClean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7200" y="2298700"/>
            <a:ext cx="4610100" cy="30734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Large genomes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repeat content – can be up to 60%</a:t>
            </a:r>
          </a:p>
          <a:p>
            <a:pPr>
              <a:buFont typeface="Arial"/>
              <a:buChar char="•"/>
            </a:pPr>
            <a:r>
              <a:rPr lang="en-US" sz="2400" dirty="0" smtClean="0"/>
              <a:t>heterozygosity</a:t>
            </a:r>
          </a:p>
          <a:p>
            <a:pPr>
              <a:buFont typeface="Arial"/>
              <a:buChar char="•"/>
            </a:pPr>
            <a:endParaRPr lang="en-US" sz="2400" dirty="0" smtClean="0"/>
          </a:p>
          <a:p>
            <a:r>
              <a:rPr lang="en-US" dirty="0" smtClean="0"/>
              <a:t>Check </a:t>
            </a:r>
            <a:r>
              <a:rPr lang="en-US" dirty="0" err="1" smtClean="0"/>
              <a:t>Assemblathon</a:t>
            </a:r>
            <a:r>
              <a:rPr lang="en-US" smtClean="0"/>
              <a:t> 2!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47136" y="3686499"/>
            <a:ext cx="2439664" cy="2439664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6443180" y="6495534"/>
            <a:ext cx="27008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dirty="0" smtClean="0"/>
              <a:t>http://</a:t>
            </a:r>
            <a:r>
              <a:rPr lang="en-US" dirty="0" err="1" smtClean="0"/>
              <a:t>www.zazzle.com</a:t>
            </a:r>
            <a:r>
              <a:rPr lang="en-US" dirty="0" smtClean="0"/>
              <a:t>/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Getting started ‘at home’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Velvet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sym typeface="Wingdings"/>
              </a:rPr>
              <a:t>Install yourself</a:t>
            </a:r>
          </a:p>
          <a:p>
            <a:r>
              <a:rPr lang="en-US" dirty="0" err="1" smtClean="0">
                <a:sym typeface="Wingdings"/>
              </a:rPr>
              <a:t>Newbler</a:t>
            </a:r>
            <a:r>
              <a:rPr lang="en-US" dirty="0" smtClean="0">
                <a:sym typeface="Wingdings"/>
              </a:rPr>
              <a:t> 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>
                <a:sym typeface="Wingdings"/>
              </a:rPr>
              <a:t>Need </a:t>
            </a:r>
            <a:r>
              <a:rPr lang="en-US" dirty="0" err="1" smtClean="0">
                <a:sym typeface="Wingdings"/>
              </a:rPr>
              <a:t>linux</a:t>
            </a:r>
            <a:endParaRPr lang="en-US" dirty="0" smtClean="0">
              <a:sym typeface="Wingdings"/>
            </a:endParaRPr>
          </a:p>
          <a:p>
            <a:r>
              <a:rPr lang="en-US" dirty="0" smtClean="0"/>
              <a:t>Abel cluster UiO</a:t>
            </a:r>
          </a:p>
          <a:p>
            <a:pPr marL="857250" lvl="1" indent="-457200">
              <a:buFont typeface="Arial"/>
              <a:buChar char="•"/>
            </a:pPr>
            <a:r>
              <a:rPr lang="en-US" dirty="0" smtClean="0"/>
              <a:t>Apply for access and resources</a:t>
            </a:r>
          </a:p>
          <a:p>
            <a:pPr marL="0" indent="0"/>
            <a:r>
              <a:rPr lang="en-US" sz="2000" dirty="0"/>
              <a:t>http://</a:t>
            </a:r>
            <a:r>
              <a:rPr lang="en-US" sz="2000" dirty="0" err="1"/>
              <a:t>www.uio.no</a:t>
            </a:r>
            <a:r>
              <a:rPr lang="en-US" sz="2000" dirty="0"/>
              <a:t>/</a:t>
            </a:r>
            <a:r>
              <a:rPr lang="en-US" sz="2000" dirty="0" err="1"/>
              <a:t>english</a:t>
            </a:r>
            <a:r>
              <a:rPr lang="en-US" sz="2000" dirty="0"/>
              <a:t>/services/it/research/</a:t>
            </a:r>
            <a:r>
              <a:rPr lang="en-US" sz="2000" dirty="0" err="1"/>
              <a:t>hpc</a:t>
            </a:r>
            <a:r>
              <a:rPr lang="en-US" sz="2000" dirty="0"/>
              <a:t>/</a:t>
            </a:r>
            <a:r>
              <a:rPr lang="en-US" sz="2000" dirty="0" err="1"/>
              <a:t>abel</a:t>
            </a:r>
            <a:r>
              <a:rPr lang="en-US" sz="2000" dirty="0"/>
              <a:t>/help/access/</a:t>
            </a:r>
          </a:p>
        </p:txBody>
      </p:sp>
    </p:spTree>
    <p:extLst>
      <p:ext uri="{BB962C8B-B14F-4D97-AF65-F5344CB8AC3E}">
        <p14:creationId xmlns:p14="http://schemas.microsoft.com/office/powerpoint/2010/main" val="11136669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Content Placeholder 6" descr="Assembly sausage tweet.pdf"/>
          <p:cNvPicPr>
            <a:picLocks noGrp="1" noChangeAspect="1"/>
          </p:cNvPicPr>
          <p:nvPr>
            <p:ph idx="1"/>
          </p:nvPr>
        </p:nvPicPr>
        <p:blipFill>
          <a:blip r:embed="rId2"/>
          <a:srcRect l="-8747" r="-8747"/>
          <a:stretch>
            <a:fillRect/>
          </a:stretch>
        </p:blipFill>
        <p:spPr>
          <a:xfrm>
            <a:off x="0" y="930524"/>
            <a:ext cx="9144000" cy="5028848"/>
          </a:xfrm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Announced upgrades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6288420" y="1348320"/>
            <a:ext cx="1715917" cy="1706346"/>
            <a:chOff x="6288420" y="1348320"/>
            <a:chExt cx="1715917" cy="1706346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329015" y="1348320"/>
              <a:ext cx="1380768" cy="1511029"/>
            </a:xfrm>
            <a:prstGeom prst="rect">
              <a:avLst/>
            </a:prstGeom>
          </p:spPr>
        </p:pic>
        <p:sp>
          <p:nvSpPr>
            <p:cNvPr id="15" name="TextBox 14"/>
            <p:cNvSpPr txBox="1"/>
            <p:nvPr/>
          </p:nvSpPr>
          <p:spPr>
            <a:xfrm>
              <a:off x="6288420" y="2469890"/>
              <a:ext cx="1715917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>
                  <a:sym typeface="Wingdings"/>
                </a:rPr>
                <a:t>2x 250 </a:t>
              </a:r>
              <a:r>
                <a:rPr lang="en-US" sz="1600" dirty="0" err="1" smtClean="0">
                  <a:sym typeface="Wingdings"/>
                </a:rPr>
                <a:t>bp</a:t>
              </a:r>
              <a:r>
                <a:rPr lang="en-US" sz="1600" dirty="0" smtClean="0">
                  <a:sym typeface="Wingdings"/>
                </a:rPr>
                <a:t> reads</a:t>
              </a:r>
            </a:p>
            <a:p>
              <a:pPr algn="ctr"/>
              <a:r>
                <a:rPr lang="en-US" sz="1600" dirty="0" smtClean="0">
                  <a:sym typeface="Wingdings"/>
                </a:rPr>
                <a:t>8.5 </a:t>
              </a:r>
              <a:r>
                <a:rPr lang="en-US" sz="1600" dirty="0" err="1" smtClean="0">
                  <a:sym typeface="Wingdings"/>
                </a:rPr>
                <a:t>Gbp</a:t>
              </a:r>
              <a:endParaRPr lang="en-US" sz="1600" dirty="0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2802793" y="4710420"/>
            <a:ext cx="5411383" cy="1340071"/>
            <a:chOff x="2802793" y="4710420"/>
            <a:chExt cx="5411383" cy="1340071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802793" y="4710420"/>
              <a:ext cx="1673422" cy="1340071"/>
            </a:xfrm>
            <a:prstGeom prst="rect">
              <a:avLst/>
            </a:prstGeom>
          </p:spPr>
        </p:pic>
        <p:sp>
          <p:nvSpPr>
            <p:cNvPr id="21" name="TextBox 20"/>
            <p:cNvSpPr txBox="1"/>
            <p:nvPr/>
          </p:nvSpPr>
          <p:spPr>
            <a:xfrm>
              <a:off x="4512189" y="4883157"/>
              <a:ext cx="24545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Proton from Ion Torrent</a:t>
              </a:r>
              <a:endParaRPr 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4512189" y="5337538"/>
              <a:ext cx="3701987" cy="5847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Fall 2012: 10 Gb on Proton I chip, 400 </a:t>
              </a:r>
              <a:r>
                <a:rPr lang="en-US" sz="1600" dirty="0" err="1" smtClean="0"/>
                <a:t>bp</a:t>
              </a:r>
              <a:endParaRPr lang="en-US" sz="1600" dirty="0" smtClean="0"/>
            </a:p>
            <a:p>
              <a:r>
                <a:rPr lang="en-US" sz="1600" dirty="0" smtClean="0"/>
                <a:t>2013: 4 x more wells on Proton II chip</a:t>
              </a:r>
            </a:p>
          </p:txBody>
        </p:sp>
      </p:grpSp>
      <p:sp>
        <p:nvSpPr>
          <p:cNvPr id="24" name="TextBox 23"/>
          <p:cNvSpPr txBox="1"/>
          <p:nvPr/>
        </p:nvSpPr>
        <p:spPr>
          <a:xfrm>
            <a:off x="655656" y="2484972"/>
            <a:ext cx="1805763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/>
              <a:t>HiSeq</a:t>
            </a:r>
            <a:r>
              <a:rPr lang="en-US" sz="1600" dirty="0" smtClean="0"/>
              <a:t> 2000</a:t>
            </a:r>
          </a:p>
          <a:p>
            <a:pPr algn="ctr"/>
            <a:r>
              <a:rPr lang="en-US" sz="1600" dirty="0" smtClean="0"/>
              <a:t>2x150 </a:t>
            </a:r>
            <a:r>
              <a:rPr lang="en-US" sz="1600" dirty="0" err="1" smtClean="0"/>
              <a:t>bp</a:t>
            </a:r>
            <a:r>
              <a:rPr lang="en-US" sz="1600" dirty="0" smtClean="0"/>
              <a:t>?</a:t>
            </a:r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 rotWithShape="1">
          <a:blip r:embed="rId4"/>
          <a:srcRect b="7887"/>
          <a:stretch/>
        </p:blipFill>
        <p:spPr>
          <a:xfrm>
            <a:off x="3310227" y="1348320"/>
            <a:ext cx="1607603" cy="1102235"/>
          </a:xfrm>
          <a:prstGeom prst="rect">
            <a:avLst/>
          </a:prstGeom>
        </p:spPr>
      </p:pic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4"/>
          <a:srcRect b="7887"/>
          <a:stretch/>
        </p:blipFill>
        <p:spPr>
          <a:xfrm>
            <a:off x="655656" y="1348320"/>
            <a:ext cx="1607603" cy="1102235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3211147" y="2484972"/>
            <a:ext cx="21336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dirty="0" err="1" smtClean="0"/>
              <a:t>HiSeq</a:t>
            </a:r>
            <a:r>
              <a:rPr lang="en-US" sz="1600" dirty="0" smtClean="0"/>
              <a:t> 2500</a:t>
            </a:r>
          </a:p>
          <a:p>
            <a:pPr algn="ctr"/>
            <a:r>
              <a:rPr lang="en-US" sz="1600" dirty="0" smtClean="0"/>
              <a:t>Rapid run mode 27 </a:t>
            </a:r>
            <a:r>
              <a:rPr lang="en-US" sz="1600" dirty="0" err="1" smtClean="0"/>
              <a:t>hrs</a:t>
            </a:r>
            <a:endParaRPr lang="en-US" sz="1600" dirty="0" smtClean="0"/>
          </a:p>
          <a:p>
            <a:pPr algn="ctr"/>
            <a:r>
              <a:rPr lang="en-US" sz="1600" dirty="0" smtClean="0"/>
              <a:t>2x150 </a:t>
            </a:r>
            <a:r>
              <a:rPr lang="en-US" sz="1600" dirty="0" err="1" smtClean="0"/>
              <a:t>bp</a:t>
            </a:r>
            <a:r>
              <a:rPr lang="en-US" sz="1600" dirty="0" smtClean="0"/>
              <a:t>, 90 </a:t>
            </a:r>
            <a:r>
              <a:rPr lang="en-US" sz="1600" dirty="0" err="1" smtClean="0"/>
              <a:t>Gbp</a:t>
            </a:r>
            <a:endParaRPr lang="en-US" sz="1600" dirty="0" smtClean="0"/>
          </a:p>
        </p:txBody>
      </p:sp>
      <p:grpSp>
        <p:nvGrpSpPr>
          <p:cNvPr id="5" name="Group 4"/>
          <p:cNvGrpSpPr/>
          <p:nvPr/>
        </p:nvGrpSpPr>
        <p:grpSpPr>
          <a:xfrm>
            <a:off x="655656" y="3569972"/>
            <a:ext cx="1388100" cy="1527272"/>
            <a:chOff x="655656" y="3569972"/>
            <a:chExt cx="1388100" cy="1527272"/>
          </a:xfrm>
        </p:grpSpPr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20625" y="3569972"/>
              <a:ext cx="1280314" cy="1140448"/>
            </a:xfrm>
            <a:prstGeom prst="rect">
              <a:avLst/>
            </a:prstGeom>
          </p:spPr>
        </p:pic>
        <p:sp>
          <p:nvSpPr>
            <p:cNvPr id="29" name="TextBox 28"/>
            <p:cNvSpPr txBox="1"/>
            <p:nvPr/>
          </p:nvSpPr>
          <p:spPr>
            <a:xfrm>
              <a:off x="655656" y="4758690"/>
              <a:ext cx="13881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 smtClean="0"/>
                <a:t>400 </a:t>
              </a:r>
              <a:r>
                <a:rPr lang="en-US" sz="1600" dirty="0" err="1" smtClean="0"/>
                <a:t>bp</a:t>
              </a:r>
              <a:r>
                <a:rPr lang="en-US" sz="1600" dirty="0" smtClean="0"/>
                <a:t> reads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761453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Many programs to choose from</a:t>
            </a:r>
            <a:endParaRPr lang="en-US" dirty="0"/>
          </a:p>
        </p:txBody>
      </p:sp>
      <p:pic>
        <p:nvPicPr>
          <p:cNvPr id="6" name="Content Placeholder 5" descr="journal.pone.0017915.g001.pdf"/>
          <p:cNvPicPr>
            <a:picLocks noGrp="1" noChangeAspect="1"/>
          </p:cNvPicPr>
          <p:nvPr>
            <p:ph idx="1"/>
          </p:nvPr>
        </p:nvPicPr>
        <p:blipFill>
          <a:blip r:embed="rId2"/>
          <a:srcRect l="-1991" r="-2121"/>
          <a:stretch>
            <a:fillRect/>
          </a:stretch>
        </p:blipFill>
        <p:spPr>
          <a:xfrm>
            <a:off x="958428" y="1600200"/>
            <a:ext cx="7236129" cy="4525963"/>
          </a:xfrm>
        </p:spPr>
      </p:pic>
      <p:sp>
        <p:nvSpPr>
          <p:cNvPr id="5" name="Oval 4"/>
          <p:cNvSpPr/>
          <p:nvPr/>
        </p:nvSpPr>
        <p:spPr>
          <a:xfrm>
            <a:off x="3859345" y="5643527"/>
            <a:ext cx="1124482" cy="446690"/>
          </a:xfrm>
          <a:prstGeom prst="ellipse">
            <a:avLst/>
          </a:prstGeom>
          <a:noFill/>
          <a:ln w="2857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887267" y="5643527"/>
            <a:ext cx="828317" cy="446690"/>
          </a:xfrm>
          <a:prstGeom prst="ellipse">
            <a:avLst/>
          </a:prstGeom>
          <a:noFill/>
          <a:ln w="2857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899247" y="5100820"/>
            <a:ext cx="828317" cy="26696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3979145" y="3255644"/>
            <a:ext cx="828317" cy="278947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986578" y="6488668"/>
            <a:ext cx="30293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 err="1" smtClean="0"/>
              <a:t>Zhang</a:t>
            </a:r>
            <a:r>
              <a:rPr lang="nb-NO" dirty="0" smtClean="0"/>
              <a:t> et al. </a:t>
            </a:r>
            <a:r>
              <a:rPr lang="nb-NO" dirty="0" err="1" smtClean="0"/>
              <a:t>PLoSOne</a:t>
            </a:r>
            <a:r>
              <a:rPr lang="nb-NO" dirty="0" smtClean="0"/>
              <a:t> 2011</a:t>
            </a:r>
            <a:endParaRPr lang="nb-NO" dirty="0"/>
          </a:p>
        </p:txBody>
      </p:sp>
      <p:sp>
        <p:nvSpPr>
          <p:cNvPr id="3" name="TextBox 2"/>
          <p:cNvSpPr txBox="1"/>
          <p:nvPr/>
        </p:nvSpPr>
        <p:spPr>
          <a:xfrm>
            <a:off x="3326918" y="3283689"/>
            <a:ext cx="334754" cy="1384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36000" bIns="0" rtlCol="0">
            <a:spAutoFit/>
          </a:bodyPr>
          <a:lstStyle/>
          <a:p>
            <a:r>
              <a:rPr lang="en-US" sz="900" dirty="0" smtClean="0"/>
              <a:t>Celera </a:t>
            </a:r>
            <a:endParaRPr lang="en-US" sz="900" dirty="0"/>
          </a:p>
        </p:txBody>
      </p:sp>
      <p:sp>
        <p:nvSpPr>
          <p:cNvPr id="11" name="Oval 10"/>
          <p:cNvSpPr/>
          <p:nvPr/>
        </p:nvSpPr>
        <p:spPr>
          <a:xfrm>
            <a:off x="2867423" y="3215960"/>
            <a:ext cx="828317" cy="278947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1502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Assembly programs</a:t>
            </a:r>
            <a:endParaRPr lang="en-US" dirty="0"/>
          </a:p>
        </p:txBody>
      </p:sp>
      <p:pic>
        <p:nvPicPr>
          <p:cNvPr id="6" name="Content Placeholder 5" descr="journal.pone.0017915.g001.pdf"/>
          <p:cNvPicPr>
            <a:picLocks noGrp="1" noChangeAspect="1"/>
          </p:cNvPicPr>
          <p:nvPr>
            <p:ph idx="1"/>
          </p:nvPr>
        </p:nvPicPr>
        <p:blipFill>
          <a:blip r:embed="rId2"/>
          <a:srcRect l="-1991" r="-2121"/>
          <a:stretch>
            <a:fillRect/>
          </a:stretch>
        </p:blipFill>
        <p:spPr>
          <a:xfrm>
            <a:off x="958428" y="1600200"/>
            <a:ext cx="7236129" cy="4525963"/>
          </a:xfrm>
        </p:spPr>
      </p:pic>
      <p:sp>
        <p:nvSpPr>
          <p:cNvPr id="5" name="Oval 4"/>
          <p:cNvSpPr/>
          <p:nvPr/>
        </p:nvSpPr>
        <p:spPr>
          <a:xfrm>
            <a:off x="3859345" y="5643527"/>
            <a:ext cx="1124482" cy="446690"/>
          </a:xfrm>
          <a:prstGeom prst="ellipse">
            <a:avLst/>
          </a:prstGeom>
          <a:noFill/>
          <a:ln w="2857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2887267" y="5643527"/>
            <a:ext cx="828317" cy="446690"/>
          </a:xfrm>
          <a:prstGeom prst="ellipse">
            <a:avLst/>
          </a:prstGeom>
          <a:noFill/>
          <a:ln w="28575" cap="flat" cmpd="sng" algn="ctr">
            <a:solidFill>
              <a:schemeClr val="accent1">
                <a:shade val="95000"/>
                <a:satMod val="105000"/>
              </a:schemeClr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2899247" y="5100820"/>
            <a:ext cx="828317" cy="266964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986578" y="6488668"/>
            <a:ext cx="302938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nb-NO" dirty="0" err="1" smtClean="0"/>
              <a:t>Zhang</a:t>
            </a:r>
            <a:r>
              <a:rPr lang="nb-NO" dirty="0" smtClean="0"/>
              <a:t> et al. </a:t>
            </a:r>
            <a:r>
              <a:rPr lang="nb-NO" dirty="0" err="1" smtClean="0"/>
              <a:t>PLoSOne</a:t>
            </a:r>
            <a:r>
              <a:rPr lang="nb-NO" dirty="0" smtClean="0"/>
              <a:t> 2011</a:t>
            </a:r>
            <a:endParaRPr lang="nb-NO" dirty="0"/>
          </a:p>
        </p:txBody>
      </p:sp>
      <p:sp>
        <p:nvSpPr>
          <p:cNvPr id="11" name="Oval 10"/>
          <p:cNvSpPr/>
          <p:nvPr/>
        </p:nvSpPr>
        <p:spPr>
          <a:xfrm>
            <a:off x="3979145" y="3255644"/>
            <a:ext cx="828317" cy="278947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Connector 16"/>
          <p:cNvCxnSpPr/>
          <p:nvPr/>
        </p:nvCxnSpPr>
        <p:spPr>
          <a:xfrm>
            <a:off x="4080745" y="3713162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4080745" y="3033712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080745" y="2735262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4080745" y="2259012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6496097" y="2225674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6496097" y="4146550"/>
            <a:ext cx="756437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326918" y="3283689"/>
            <a:ext cx="334754" cy="138499"/>
          </a:xfrm>
          <a:prstGeom prst="rect">
            <a:avLst/>
          </a:prstGeom>
          <a:solidFill>
            <a:schemeClr val="bg1"/>
          </a:solidFill>
        </p:spPr>
        <p:txBody>
          <a:bodyPr wrap="none" lIns="0" tIns="0" rIns="36000" bIns="0" rtlCol="0">
            <a:spAutoFit/>
          </a:bodyPr>
          <a:lstStyle/>
          <a:p>
            <a:r>
              <a:rPr lang="en-US" sz="900" dirty="0" smtClean="0"/>
              <a:t>Celera </a:t>
            </a:r>
            <a:endParaRPr lang="en-US" sz="900" dirty="0"/>
          </a:p>
        </p:txBody>
      </p:sp>
      <p:sp>
        <p:nvSpPr>
          <p:cNvPr id="24" name="Oval 23"/>
          <p:cNvSpPr/>
          <p:nvPr/>
        </p:nvSpPr>
        <p:spPr>
          <a:xfrm>
            <a:off x="2867423" y="3215960"/>
            <a:ext cx="828317" cy="278947"/>
          </a:xfrm>
          <a:prstGeom prst="ellipse">
            <a:avLst/>
          </a:prstGeom>
          <a:noFill/>
          <a:ln w="28575" cap="flat" cmpd="sng" algn="ctr">
            <a:solidFill>
              <a:srgbClr val="FF0000"/>
            </a:solidFill>
            <a:prstDash val="sysDash"/>
            <a:round/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186" y="1642151"/>
            <a:ext cx="5741735" cy="192193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Allpaths_LG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4448" y="1268887"/>
            <a:ext cx="3798252" cy="22952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15186" y="1311482"/>
            <a:ext cx="1585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Broad Institute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16271" y="3957153"/>
            <a:ext cx="3040650" cy="20271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986663" y="4764821"/>
            <a:ext cx="21743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 smtClean="0"/>
              <a:t>Need a special recipe</a:t>
            </a:r>
          </a:p>
          <a:p>
            <a:pPr algn="ctr"/>
            <a:r>
              <a:rPr lang="en-US" dirty="0" smtClean="0"/>
              <a:t>for sequencing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19232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Improving the assembly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Stand-alone </a:t>
            </a:r>
            <a:r>
              <a:rPr lang="en-US" dirty="0" err="1" smtClean="0"/>
              <a:t>scaffolders</a:t>
            </a:r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SSPACE (</a:t>
            </a:r>
            <a:r>
              <a:rPr lang="en-US" dirty="0" err="1" smtClean="0"/>
              <a:t>BaseClear</a:t>
            </a:r>
            <a:r>
              <a:rPr lang="en-US" dirty="0" smtClean="0"/>
              <a:t>)</a:t>
            </a:r>
          </a:p>
          <a:p>
            <a:r>
              <a:rPr lang="en-US" dirty="0"/>
              <a:t>	</a:t>
            </a:r>
            <a:r>
              <a:rPr lang="en-US" dirty="0" err="1" smtClean="0"/>
              <a:t>Bambus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Stand-alone gap-closers</a:t>
            </a:r>
          </a:p>
          <a:p>
            <a:r>
              <a:rPr lang="en-US" dirty="0"/>
              <a:t>	</a:t>
            </a:r>
            <a:r>
              <a:rPr lang="en-US" dirty="0" err="1" smtClean="0"/>
              <a:t>SoapDeNovo</a:t>
            </a:r>
            <a:endParaRPr lang="en-US" dirty="0" smtClean="0"/>
          </a:p>
          <a:p>
            <a:r>
              <a:rPr lang="en-US" dirty="0"/>
              <a:t>		</a:t>
            </a:r>
            <a:r>
              <a:rPr lang="en-US" dirty="0" err="1" smtClean="0"/>
              <a:t>GapFiller</a:t>
            </a:r>
            <a:r>
              <a:rPr lang="en-US" dirty="0" smtClean="0"/>
              <a:t> (</a:t>
            </a:r>
            <a:r>
              <a:rPr lang="en-US" dirty="0" err="1"/>
              <a:t>BaseClear</a:t>
            </a:r>
            <a:r>
              <a:rPr lang="en-US" dirty="0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9544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Assemblathon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Assembly competition</a:t>
            </a:r>
          </a:p>
          <a:p>
            <a:r>
              <a:rPr lang="en-US" dirty="0" smtClean="0"/>
              <a:t>Eukaryotes</a:t>
            </a:r>
          </a:p>
          <a:p>
            <a:r>
              <a:rPr lang="en-US" dirty="0" smtClean="0"/>
              <a:t>	first one: simulated data</a:t>
            </a:r>
          </a:p>
          <a:p>
            <a:r>
              <a:rPr lang="en-US" dirty="0" smtClean="0"/>
              <a:t>	current one: real data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3235737" y="6100777"/>
            <a:ext cx="267252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assemblathon.org</a:t>
            </a:r>
            <a:r>
              <a:rPr lang="en-US" dirty="0" smtClean="0"/>
              <a:t>/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3535" y="4533733"/>
            <a:ext cx="8229600" cy="193637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Annotation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RAST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990" y="2188770"/>
            <a:ext cx="6192009" cy="360878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3398" y="5428218"/>
            <a:ext cx="26084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http://</a:t>
            </a:r>
            <a:r>
              <a:rPr lang="en-US" dirty="0" err="1" smtClean="0"/>
              <a:t>www.theseed.org</a:t>
            </a:r>
            <a:r>
              <a:rPr lang="en-US" dirty="0" smtClean="0"/>
              <a:t>/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8513</TotalTime>
  <Words>210</Words>
  <Application>Microsoft Macintosh PowerPoint</Application>
  <PresentationFormat>On-screen Show (4:3)</PresentationFormat>
  <Paragraphs>66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Office Theme</vt:lpstr>
      <vt:lpstr>What's next</vt:lpstr>
      <vt:lpstr>PowerPoint Presentation</vt:lpstr>
      <vt:lpstr>Announced upgrades</vt:lpstr>
      <vt:lpstr>Many programs to choose from</vt:lpstr>
      <vt:lpstr>Assembly programs</vt:lpstr>
      <vt:lpstr>Allpaths_LG</vt:lpstr>
      <vt:lpstr>Improving the assembly</vt:lpstr>
      <vt:lpstr>Assemblathon</vt:lpstr>
      <vt:lpstr>Annotation</vt:lpstr>
      <vt:lpstr>Annotation</vt:lpstr>
      <vt:lpstr>Annotation</vt:lpstr>
      <vt:lpstr>Large genomes</vt:lpstr>
      <vt:lpstr>Large genomes</vt:lpstr>
      <vt:lpstr>Getting started ‘at home’</vt:lpstr>
    </vt:vector>
  </TitlesOfParts>
  <Company>UiO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How to sequence a large eukaryotic genome and how we sequenced the cod genome</dc:title>
  <dc:creator>Lex Nederbragt</dc:creator>
  <cp:lastModifiedBy>Bruker ved UiO</cp:lastModifiedBy>
  <cp:revision>85</cp:revision>
  <dcterms:created xsi:type="dcterms:W3CDTF">2011-10-20T07:42:20Z</dcterms:created>
  <dcterms:modified xsi:type="dcterms:W3CDTF">2012-10-08T12:44:49Z</dcterms:modified>
</cp:coreProperties>
</file>